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0C77A-253D-4B03-8695-D51B9B1843AF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4D83C4-B95F-4748-9224-76F9CF3312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812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275" y="0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9FF377-95B1-4B35-8EBD-525F394782EA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21188"/>
            <a:ext cx="5619750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275" y="8842375"/>
            <a:ext cx="30432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46A041-CEA2-4F6E-8596-FD95E0093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091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46A041-CEA2-4F6E-8596-FD95E00931A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144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07DB-2A43-492A-89BA-033BB9A1360C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131-EE76-40D8-AB69-5C54C9BF6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109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07DB-2A43-492A-89BA-033BB9A1360C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131-EE76-40D8-AB69-5C54C9BF6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643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07DB-2A43-492A-89BA-033BB9A1360C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131-EE76-40D8-AB69-5C54C9BF6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118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07DB-2A43-492A-89BA-033BB9A1360C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131-EE76-40D8-AB69-5C54C9BF6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50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07DB-2A43-492A-89BA-033BB9A1360C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131-EE76-40D8-AB69-5C54C9BF6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990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07DB-2A43-492A-89BA-033BB9A1360C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131-EE76-40D8-AB69-5C54C9BF6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07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07DB-2A43-492A-89BA-033BB9A1360C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131-EE76-40D8-AB69-5C54C9BF6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9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07DB-2A43-492A-89BA-033BB9A1360C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131-EE76-40D8-AB69-5C54C9BF6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909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07DB-2A43-492A-89BA-033BB9A1360C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131-EE76-40D8-AB69-5C54C9BF6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42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07DB-2A43-492A-89BA-033BB9A1360C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131-EE76-40D8-AB69-5C54C9BF6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272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07DB-2A43-492A-89BA-033BB9A1360C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FA131-EE76-40D8-AB69-5C54C9BF6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361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607DB-2A43-492A-89BA-033BB9A1360C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FA131-EE76-40D8-AB69-5C54C9BF6C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12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3 Study Guide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78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 able to describe the carbon cycle.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Plants take in CO</a:t>
            </a:r>
            <a:r>
              <a:rPr lang="en-US" baseline="-25000" dirty="0" smtClean="0"/>
              <a:t>2</a:t>
            </a:r>
            <a:r>
              <a:rPr lang="en-US" dirty="0" smtClean="0"/>
              <a:t>, and release O</a:t>
            </a:r>
            <a:r>
              <a:rPr lang="en-US" baseline="-25000" dirty="0"/>
              <a:t>2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Animals eat the plants use the O</a:t>
            </a:r>
            <a:r>
              <a:rPr lang="en-US" baseline="-25000" dirty="0" smtClean="0"/>
              <a:t>2 </a:t>
            </a:r>
            <a:r>
              <a:rPr lang="en-US" dirty="0" smtClean="0"/>
              <a:t>and release CO</a:t>
            </a:r>
            <a:r>
              <a:rPr lang="en-US" baseline="-25000" dirty="0" smtClean="0"/>
              <a:t>2</a:t>
            </a:r>
            <a:r>
              <a:rPr lang="en-US" dirty="0" smtClean="0"/>
              <a:t> back into the atmosphere. </a:t>
            </a:r>
          </a:p>
          <a:p>
            <a:endParaRPr lang="en-US" dirty="0" smtClean="0"/>
          </a:p>
          <a:p>
            <a:r>
              <a:rPr lang="en-US" dirty="0" smtClean="0"/>
              <a:t>CO</a:t>
            </a:r>
            <a:r>
              <a:rPr lang="en-US" baseline="-25000" dirty="0"/>
              <a:t>2</a:t>
            </a:r>
            <a:r>
              <a:rPr lang="en-US" dirty="0" smtClean="0"/>
              <a:t> is also put back in the atmosphere by burning fossil fuels (coal, oil, natural gas).</a:t>
            </a:r>
            <a:endParaRPr lang="en-US" dirty="0"/>
          </a:p>
        </p:txBody>
      </p:sp>
      <p:pic>
        <p:nvPicPr>
          <p:cNvPr id="6" name="Picture 7" descr="carboncycl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43881"/>
            <a:ext cx="4038600" cy="403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7125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Know the major role of carbohydrates in the body.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Carbohydrates are used in the body for short term energy storage. </a:t>
            </a:r>
          </a:p>
          <a:p>
            <a:endParaRPr lang="en-US" dirty="0"/>
          </a:p>
          <a:p>
            <a:r>
              <a:rPr lang="en-US" dirty="0" smtClean="0"/>
              <a:t>Glucose is a product of photosynthesis and is used during cellular respiration to make more energy, 36 ATP total.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801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Know that parts of a chloroplast.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Thylakoid: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Light Reactions</a:t>
            </a:r>
          </a:p>
          <a:p>
            <a:pPr lvl="1"/>
            <a:r>
              <a:rPr lang="en-US" dirty="0" smtClean="0"/>
              <a:t>Light Dependent Reactions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baseline="-25000" dirty="0"/>
          </a:p>
          <a:p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O + Light	          O</a:t>
            </a:r>
            <a:r>
              <a:rPr lang="en-US" baseline="-25000" dirty="0" smtClean="0"/>
              <a:t>2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2400" baseline="-25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Stroma: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Dark Reactions</a:t>
            </a:r>
          </a:p>
          <a:p>
            <a:pPr lvl="1"/>
            <a:r>
              <a:rPr lang="en-US" dirty="0" smtClean="0"/>
              <a:t>Calvin Cycle</a:t>
            </a:r>
          </a:p>
          <a:p>
            <a:pPr lvl="1"/>
            <a:r>
              <a:rPr lang="en-US" dirty="0" smtClean="0"/>
              <a:t>Light Independent Reactions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CO</a:t>
            </a:r>
            <a:r>
              <a:rPr lang="en-US" baseline="-25000" dirty="0" smtClean="0"/>
              <a:t>2   </a:t>
            </a:r>
            <a:r>
              <a:rPr lang="en-US" dirty="0" smtClean="0"/>
              <a:t>          C</a:t>
            </a:r>
            <a:r>
              <a:rPr lang="en-US" baseline="-25000" dirty="0"/>
              <a:t>6</a:t>
            </a:r>
            <a:r>
              <a:rPr lang="en-US" dirty="0" smtClean="0"/>
              <a:t>H</a:t>
            </a:r>
            <a:r>
              <a:rPr lang="en-US" baseline="-25000" dirty="0"/>
              <a:t>12</a:t>
            </a:r>
            <a:r>
              <a:rPr lang="en-US" dirty="0" smtClean="0"/>
              <a:t>O</a:t>
            </a:r>
            <a:r>
              <a:rPr lang="en-US" baseline="-25000" dirty="0" smtClean="0"/>
              <a:t>6</a:t>
            </a:r>
          </a:p>
          <a:p>
            <a:endParaRPr lang="en-US" dirty="0" smtClean="0"/>
          </a:p>
          <a:p>
            <a:pPr lvl="1"/>
            <a:endParaRPr lang="en-US" sz="2400" baseline="-25000" dirty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362200" y="39624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638800" y="3973945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4" descr="http://biology.clc.uc.edu/graphics/bio104/chloropla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343400"/>
            <a:ext cx="2743200" cy="2020824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/>
          <p:nvPr/>
        </p:nvCxnSpPr>
        <p:spPr bwMode="auto">
          <a:xfrm flipH="1">
            <a:off x="2379518" y="4419600"/>
            <a:ext cx="1143000" cy="304800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4" name="Picture 4" descr="http://biology.clc.uc.edu/graphics/bio104/chloropla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4378036"/>
            <a:ext cx="2743200" cy="2020824"/>
          </a:xfrm>
          <a:prstGeom prst="rect">
            <a:avLst/>
          </a:prstGeom>
          <a:noFill/>
        </p:spPr>
      </p:pic>
      <p:cxnSp>
        <p:nvCxnSpPr>
          <p:cNvPr id="15" name="Straight Arrow Connector 14"/>
          <p:cNvCxnSpPr/>
          <p:nvPr/>
        </p:nvCxnSpPr>
        <p:spPr bwMode="auto">
          <a:xfrm flipH="1">
            <a:off x="7010400" y="4604327"/>
            <a:ext cx="1143000" cy="304800"/>
          </a:xfrm>
          <a:prstGeom prst="straightConnector1">
            <a:avLst/>
          </a:prstGeom>
          <a:solidFill>
            <a:schemeClr val="accent1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637513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Know that enzymes control all reactions in organisms.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Self- Explanatory 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Enzymes control all metabolic activity in all organisms.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6220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Know the parts of the mitochondria.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Inner membrane</a:t>
            </a:r>
          </a:p>
          <a:p>
            <a:endParaRPr lang="en-US" dirty="0" smtClean="0"/>
          </a:p>
          <a:p>
            <a:r>
              <a:rPr lang="en-US" dirty="0" smtClean="0"/>
              <a:t>Outer membrane</a:t>
            </a:r>
          </a:p>
          <a:p>
            <a:endParaRPr lang="en-US" dirty="0" smtClean="0"/>
          </a:p>
          <a:p>
            <a:r>
              <a:rPr lang="en-US" dirty="0" smtClean="0"/>
              <a:t>Cristae- Folds that increase surface area</a:t>
            </a:r>
          </a:p>
          <a:p>
            <a:endParaRPr lang="en-US" dirty="0" smtClean="0"/>
          </a:p>
          <a:p>
            <a:r>
              <a:rPr lang="en-US" dirty="0" smtClean="0"/>
              <a:t>Matrix- fluid filled space</a:t>
            </a:r>
          </a:p>
          <a:p>
            <a:endParaRPr lang="en-US" dirty="0"/>
          </a:p>
        </p:txBody>
      </p:sp>
      <p:pic>
        <p:nvPicPr>
          <p:cNvPr id="6" name="Picture 2" descr="http://www.chelationtherapyonline.com/anatomy/images/mitochondri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1913731"/>
            <a:ext cx="3810000" cy="3898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37202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145934"/>
              </p:ext>
            </p:extLst>
          </p:nvPr>
        </p:nvGraphicFramePr>
        <p:xfrm>
          <a:off x="304800" y="2057400"/>
          <a:ext cx="8632762" cy="317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9016"/>
                <a:gridCol w="1349312"/>
                <a:gridCol w="1997075"/>
                <a:gridCol w="2636647"/>
                <a:gridCol w="6207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u="sng" dirty="0" smtClean="0"/>
                        <a:t>Cycle</a:t>
                      </a:r>
                      <a:endParaRPr lang="en-US" sz="16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sng" dirty="0" smtClean="0"/>
                        <a:t>Location</a:t>
                      </a:r>
                      <a:endParaRPr lang="en-US" sz="16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sng" dirty="0" smtClean="0"/>
                        <a:t>Reactants</a:t>
                      </a:r>
                      <a:endParaRPr lang="en-US" sz="16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sng" dirty="0" smtClean="0"/>
                        <a:t>Products</a:t>
                      </a:r>
                      <a:endParaRPr lang="en-US" sz="16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sng" dirty="0" smtClean="0"/>
                        <a:t>E </a:t>
                      </a:r>
                      <a:endParaRPr lang="en-US" sz="1600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 Photosynthesis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Chloroplast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CO</a:t>
                      </a:r>
                      <a:r>
                        <a:rPr lang="en-US" sz="1600" baseline="-25000" dirty="0" smtClean="0"/>
                        <a:t>2</a:t>
                      </a:r>
                      <a:r>
                        <a:rPr lang="en-US" sz="1600" dirty="0" smtClean="0"/>
                        <a:t> +</a:t>
                      </a:r>
                      <a:r>
                        <a:rPr lang="en-US" sz="1600" baseline="0" dirty="0" smtClean="0"/>
                        <a:t> H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baseline="0" dirty="0" smtClean="0"/>
                        <a:t>0 + Light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600" dirty="0" smtClean="0"/>
                        <a:t>H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sz="1600" dirty="0" smtClean="0"/>
                        <a:t>O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aseline="0" dirty="0" smtClean="0"/>
                        <a:t>+ O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600" kern="1200" baseline="-25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Sun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A. Light Reactions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Thylakoid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H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baseline="0" dirty="0" smtClean="0"/>
                        <a:t>0 + Light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O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(ATP, NADPH)</a:t>
                      </a:r>
                      <a:endParaRPr lang="en-US" sz="1600" kern="1200" baseline="-25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B. Dark Reactions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Stroma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CO</a:t>
                      </a:r>
                      <a:r>
                        <a:rPr lang="en-US" sz="1600" baseline="-25000" dirty="0" smtClean="0"/>
                        <a:t>2  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(ATP, NADPH)</a:t>
                      </a:r>
                      <a:endParaRPr lang="en-US" sz="1600" kern="1200" baseline="-25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600" dirty="0" smtClean="0"/>
                        <a:t>H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sz="1600" dirty="0" smtClean="0"/>
                        <a:t>O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2. Cellular Respiration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Mitochondria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600" dirty="0" smtClean="0"/>
                        <a:t>H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sz="1600" dirty="0" smtClean="0"/>
                        <a:t>O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aseline="0" dirty="0" smtClean="0"/>
                        <a:t>+ O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CO</a:t>
                      </a:r>
                      <a:r>
                        <a:rPr lang="en-US" sz="1600" baseline="-25000" dirty="0" smtClean="0"/>
                        <a:t>2</a:t>
                      </a:r>
                      <a:r>
                        <a:rPr lang="en-US" sz="1600" dirty="0" smtClean="0"/>
                        <a:t> +</a:t>
                      </a:r>
                      <a:r>
                        <a:rPr lang="en-US" sz="1600" baseline="0" dirty="0" smtClean="0"/>
                        <a:t> H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baseline="0" dirty="0" smtClean="0"/>
                        <a:t>0 + E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Heat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en-US" sz="1600" baseline="0" dirty="0" smtClean="0"/>
                        <a:t>A. Glycolysis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Cytoplasm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r>
                        <a:rPr lang="en-US" sz="1600" dirty="0" smtClean="0"/>
                        <a:t>H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lang="en-US" sz="1600" dirty="0" smtClean="0"/>
                        <a:t>O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(ATP, NAD)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ATP and NADH</a:t>
                      </a:r>
                      <a:endParaRPr lang="en-US" sz="1600" dirty="0" smtClean="0"/>
                    </a:p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B. Kreb’s Cycle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Mitochondria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O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+ Acetyl-Co-A</a:t>
                      </a:r>
                      <a:endParaRPr lang="en-US" sz="1600" kern="1200" baseline="-250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CO</a:t>
                      </a:r>
                      <a:r>
                        <a:rPr lang="en-US" sz="1600" baseline="-25000" dirty="0" smtClean="0"/>
                        <a:t>2 , </a:t>
                      </a: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ATP , NADH and FADH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6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C. ETC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Mitochondria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NADH (x2) and FADH</a:t>
                      </a:r>
                      <a:r>
                        <a:rPr lang="en-US" sz="1600" kern="1200" baseline="-25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US" sz="16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 ATP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-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Know the location, reactants, products, and main source of 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94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Know where chlorophyll is found and what it does.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A. Chlorophyll is a green pigment that is found in the thylakoid membranes.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B. It traps energy from suns rays by losing electrons.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84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Know what chemosynthesis is and when and organism may carry it out.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sz="3500" b="1" u="sng" dirty="0" smtClean="0"/>
          </a:p>
          <a:p>
            <a:pPr marL="0" indent="0">
              <a:buNone/>
            </a:pPr>
            <a:r>
              <a:rPr lang="en-US" sz="3500" b="1" u="sng" dirty="0" smtClean="0"/>
              <a:t>Chemosynthesis</a:t>
            </a:r>
            <a:r>
              <a:rPr lang="en-US" sz="3500" dirty="0" smtClean="0"/>
              <a:t>-makes organic compounds from chemical energy contained in inorganic compounds. </a:t>
            </a:r>
          </a:p>
          <a:p>
            <a:pPr lvl="1">
              <a:buFontTx/>
              <a:buNone/>
            </a:pPr>
            <a:endParaRPr lang="en-US" sz="3500" dirty="0" smtClean="0"/>
          </a:p>
          <a:p>
            <a:pPr lvl="1"/>
            <a:r>
              <a:rPr lang="en-US" sz="3500" dirty="0" smtClean="0"/>
              <a:t>Example: bacteria that live deep in the ocean, in hydrothermal vents use sulfide (H</a:t>
            </a:r>
            <a:r>
              <a:rPr lang="en-US" sz="3500" baseline="-25000" dirty="0" smtClean="0"/>
              <a:t>2</a:t>
            </a:r>
            <a:r>
              <a:rPr lang="en-US" sz="3500" dirty="0" smtClean="0"/>
              <a:t>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31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Know the difference between aerobic and anaerobic respiration.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Aerobic Respiration: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Glycolysis = 2 ATP</a:t>
            </a:r>
          </a:p>
          <a:p>
            <a:pPr lvl="1"/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 is present</a:t>
            </a:r>
          </a:p>
          <a:p>
            <a:r>
              <a:rPr lang="en-US" dirty="0" smtClean="0"/>
              <a:t>Kreb’s Cycle = 2 ATP</a:t>
            </a:r>
          </a:p>
          <a:p>
            <a:r>
              <a:rPr lang="en-US" dirty="0" smtClean="0"/>
              <a:t>ETC = 32 ATP</a:t>
            </a:r>
          </a:p>
          <a:p>
            <a:endParaRPr lang="en-US" dirty="0"/>
          </a:p>
          <a:p>
            <a:r>
              <a:rPr lang="en-US" dirty="0" smtClean="0"/>
              <a:t>Makes 36 ATP total, is more efficient way of making ATP.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Anaerobic Respiration: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r>
              <a:rPr lang="en-US" dirty="0" smtClean="0"/>
              <a:t>Glycolysis = 2 ATP</a:t>
            </a:r>
          </a:p>
          <a:p>
            <a:pPr lvl="1"/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 is  not present</a:t>
            </a:r>
          </a:p>
          <a:p>
            <a:r>
              <a:rPr lang="en-US" dirty="0" smtClean="0"/>
              <a:t>Fermentation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Makes 2 ATP total, but not nearly as efficient as aerobic respiration. Are also important for global recycling of carbon.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672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 able to describe the similarities and differences between photosynthesis and cellular respiration.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2103438"/>
            <a:ext cx="4040188" cy="639762"/>
          </a:xfrm>
        </p:spPr>
        <p:txBody>
          <a:bodyPr/>
          <a:lstStyle/>
          <a:p>
            <a:r>
              <a:rPr lang="en-US" dirty="0" smtClean="0"/>
              <a:t>Similarities: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2743200"/>
            <a:ext cx="4040188" cy="3951288"/>
          </a:xfrm>
        </p:spPr>
        <p:txBody>
          <a:bodyPr/>
          <a:lstStyle/>
          <a:p>
            <a:r>
              <a:rPr lang="en-US" dirty="0" smtClean="0"/>
              <a:t>Chemical Equation</a:t>
            </a:r>
          </a:p>
          <a:p>
            <a:r>
              <a:rPr lang="en-US" dirty="0" smtClean="0"/>
              <a:t>Carbon Cycle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2103438"/>
            <a:ext cx="4041775" cy="639762"/>
          </a:xfrm>
        </p:spPr>
        <p:txBody>
          <a:bodyPr/>
          <a:lstStyle/>
          <a:p>
            <a:r>
              <a:rPr lang="en-US" dirty="0" smtClean="0"/>
              <a:t>Differences: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2743200"/>
            <a:ext cx="4041775" cy="3951288"/>
          </a:xfrm>
        </p:spPr>
        <p:txBody>
          <a:bodyPr/>
          <a:lstStyle/>
          <a:p>
            <a:r>
              <a:rPr lang="en-US" dirty="0" smtClean="0"/>
              <a:t>Energy (P= Sun, CR = Heat)</a:t>
            </a:r>
          </a:p>
          <a:p>
            <a:r>
              <a:rPr lang="en-US" dirty="0" smtClean="0"/>
              <a:t>P = use CO</a:t>
            </a:r>
            <a:r>
              <a:rPr lang="en-US" baseline="-25000" dirty="0"/>
              <a:t>2</a:t>
            </a:r>
            <a:r>
              <a:rPr lang="en-US" dirty="0" smtClean="0"/>
              <a:t> </a:t>
            </a:r>
          </a:p>
          <a:p>
            <a:r>
              <a:rPr lang="en-US" dirty="0" smtClean="0"/>
              <a:t>CR = release CO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pic>
        <p:nvPicPr>
          <p:cNvPr id="9" name="Picture 2" descr="PhotosynthOverview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962400"/>
            <a:ext cx="2766661" cy="2395538"/>
          </a:xfrm>
          <a:prstGeom prst="rect">
            <a:avLst/>
          </a:prstGeom>
          <a:noFill/>
        </p:spPr>
      </p:pic>
      <p:pic>
        <p:nvPicPr>
          <p:cNvPr id="10" name="Picture 2" descr="cellrespover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262504"/>
            <a:ext cx="3276600" cy="20769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79060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Know the structure of ATP and how energy is stored and released.</a:t>
            </a:r>
            <a:endParaRPr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Energy is stored in the chemical bonds of the phosphate groups. </a:t>
            </a:r>
          </a:p>
          <a:p>
            <a:r>
              <a:rPr lang="en-US" dirty="0" smtClean="0"/>
              <a:t>Energy is released when those bonds are broken, forming ADP, or AMP.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39424" y="3025775"/>
            <a:ext cx="1584036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gular Pentagon 4"/>
          <p:cNvSpPr/>
          <p:nvPr/>
        </p:nvSpPr>
        <p:spPr>
          <a:xfrm>
            <a:off x="4857751" y="2884920"/>
            <a:ext cx="849745" cy="6858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4572000" y="1665143"/>
            <a:ext cx="1421245" cy="628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4123460" y="3254375"/>
            <a:ext cx="82203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6" idx="4"/>
            <a:endCxn id="5" idx="0"/>
          </p:cNvCxnSpPr>
          <p:nvPr/>
        </p:nvCxnSpPr>
        <p:spPr>
          <a:xfrm>
            <a:off x="5282623" y="2293793"/>
            <a:ext cx="1" cy="5911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387313" y="3570720"/>
            <a:ext cx="1888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 Phosphate Groups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6096000" y="1794802"/>
            <a:ext cx="10663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Adenosine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993245" y="3123198"/>
            <a:ext cx="7425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Ribose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rot="19296541">
            <a:off x="2451556" y="1832127"/>
            <a:ext cx="2376388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ATP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092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Know how energy is transferred through an ecosystem.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1873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Producer		Herbivore	</a:t>
            </a:r>
            <a:r>
              <a:rPr lang="en-US" dirty="0"/>
              <a:t> </a:t>
            </a:r>
            <a:r>
              <a:rPr lang="en-US" dirty="0" smtClean="0"/>
              <a:t>       Carnivore </a:t>
            </a:r>
          </a:p>
          <a:p>
            <a:endParaRPr lang="en-US" dirty="0"/>
          </a:p>
          <a:p>
            <a:r>
              <a:rPr lang="en-US" dirty="0" smtClean="0"/>
              <a:t>Producer/Autotroph – an organism that can make it’s own food.</a:t>
            </a:r>
          </a:p>
          <a:p>
            <a:endParaRPr lang="en-US" dirty="0" smtClean="0"/>
          </a:p>
          <a:p>
            <a:r>
              <a:rPr lang="en-US" dirty="0" smtClean="0"/>
              <a:t>Consumer/Heterotroph – an organism that cannot make it’s own food and must eat other organisms.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Herbivore – eats plants</a:t>
            </a:r>
          </a:p>
          <a:p>
            <a:pPr lvl="1"/>
            <a:r>
              <a:rPr lang="en-US" dirty="0" smtClean="0"/>
              <a:t>Carnivore – eats other animals</a:t>
            </a:r>
          </a:p>
          <a:p>
            <a:pPr lvl="1"/>
            <a:r>
              <a:rPr lang="en-US" dirty="0" smtClean="0"/>
              <a:t>Omnivore -  eats both plants and animals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438400" y="19812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4867564" y="19812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9230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 able to compare and contrast chloroplast and mitochondria and their processes.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60375" y="1874838"/>
            <a:ext cx="4040188" cy="639762"/>
          </a:xfrm>
        </p:spPr>
        <p:txBody>
          <a:bodyPr/>
          <a:lstStyle/>
          <a:p>
            <a:r>
              <a:rPr lang="en-US" dirty="0" smtClean="0"/>
              <a:t>Chloroplast: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0375" y="2514600"/>
            <a:ext cx="4040188" cy="395128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Parts</a:t>
            </a:r>
          </a:p>
          <a:p>
            <a:pPr lvl="1"/>
            <a:r>
              <a:rPr lang="en-US" dirty="0" smtClean="0"/>
              <a:t>Thylakoid</a:t>
            </a:r>
          </a:p>
          <a:p>
            <a:pPr lvl="1"/>
            <a:r>
              <a:rPr lang="en-US" dirty="0" smtClean="0"/>
              <a:t>Grana (Granum)</a:t>
            </a:r>
          </a:p>
          <a:p>
            <a:pPr lvl="1"/>
            <a:r>
              <a:rPr lang="en-US" dirty="0" smtClean="0"/>
              <a:t>Stroma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Photosynthesis occurs in the chloroplast.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8200" y="1874838"/>
            <a:ext cx="4041775" cy="639762"/>
          </a:xfrm>
        </p:spPr>
        <p:txBody>
          <a:bodyPr/>
          <a:lstStyle/>
          <a:p>
            <a:r>
              <a:rPr lang="en-US" dirty="0" smtClean="0"/>
              <a:t>Mitochondria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8200" y="2514600"/>
            <a:ext cx="4041775" cy="395128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Parts </a:t>
            </a:r>
          </a:p>
          <a:p>
            <a:pPr lvl="1"/>
            <a:r>
              <a:rPr lang="en-US" dirty="0" smtClean="0"/>
              <a:t>Inner Membrane</a:t>
            </a:r>
          </a:p>
          <a:p>
            <a:pPr lvl="1"/>
            <a:r>
              <a:rPr lang="en-US" dirty="0" smtClean="0"/>
              <a:t>Outer Membrane</a:t>
            </a:r>
          </a:p>
          <a:p>
            <a:pPr lvl="1"/>
            <a:r>
              <a:rPr lang="en-US" dirty="0" smtClean="0"/>
              <a:t>Matrix</a:t>
            </a:r>
          </a:p>
          <a:p>
            <a:pPr lvl="1"/>
            <a:r>
              <a:rPr lang="en-US" dirty="0" smtClean="0"/>
              <a:t>Cristae</a:t>
            </a:r>
          </a:p>
          <a:p>
            <a:pPr lvl="1"/>
            <a:endParaRPr lang="en-US" dirty="0"/>
          </a:p>
          <a:p>
            <a:r>
              <a:rPr lang="en-US" dirty="0" smtClean="0"/>
              <a:t>Cellular Respiration occurs in the mitochondria. </a:t>
            </a:r>
            <a:endParaRPr lang="en-US" dirty="0"/>
          </a:p>
        </p:txBody>
      </p:sp>
      <p:pic>
        <p:nvPicPr>
          <p:cNvPr id="8" name="Picture 7" descr="chloroplastsfig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124200"/>
            <a:ext cx="1524000" cy="1421754"/>
          </a:xfrm>
          <a:prstGeom prst="rect">
            <a:avLst/>
          </a:prstGeom>
          <a:noFill/>
        </p:spPr>
      </p:pic>
      <p:pic>
        <p:nvPicPr>
          <p:cNvPr id="9" name="Picture 2" descr="http://www.chelationtherapyonline.com/anatomy/images/mitochondr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3094286"/>
            <a:ext cx="1447800" cy="14815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27732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582</Words>
  <Application>Microsoft Office PowerPoint</Application>
  <PresentationFormat>On-screen Show (4:3)</PresentationFormat>
  <Paragraphs>156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Unit 3 Study Guide</vt:lpstr>
      <vt:lpstr>Know the location, reactants, products, and main source of E.</vt:lpstr>
      <vt:lpstr>Know where chlorophyll is found and what it does.</vt:lpstr>
      <vt:lpstr>Know what chemosynthesis is and when and organism may carry it out.</vt:lpstr>
      <vt:lpstr>Know the difference between aerobic and anaerobic respiration.</vt:lpstr>
      <vt:lpstr>Be able to describe the similarities and differences between photosynthesis and cellular respiration. </vt:lpstr>
      <vt:lpstr>Know the structure of ATP and how energy is stored and released.</vt:lpstr>
      <vt:lpstr>Know how energy is transferred through an ecosystem.</vt:lpstr>
      <vt:lpstr>Be able to compare and contrast chloroplast and mitochondria and their processes.</vt:lpstr>
      <vt:lpstr>Be able to describe the carbon cycle.</vt:lpstr>
      <vt:lpstr>Know the major role of carbohydrates in the body. </vt:lpstr>
      <vt:lpstr>Know that parts of a chloroplast.</vt:lpstr>
      <vt:lpstr>Know that enzymes control all reactions in organisms.</vt:lpstr>
      <vt:lpstr>Know the parts of the mitochondria.</vt:lpstr>
    </vt:vector>
  </TitlesOfParts>
  <Company>Dorchester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 Study Guide</dc:title>
  <dc:creator>Windows User</dc:creator>
  <cp:lastModifiedBy>Windows User</cp:lastModifiedBy>
  <cp:revision>18</cp:revision>
  <cp:lastPrinted>2013-12-16T18:35:25Z</cp:lastPrinted>
  <dcterms:created xsi:type="dcterms:W3CDTF">2013-12-16T17:29:36Z</dcterms:created>
  <dcterms:modified xsi:type="dcterms:W3CDTF">2015-01-11T22:31:52Z</dcterms:modified>
</cp:coreProperties>
</file>